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72" r:id="rId1"/>
  </p:sldMasterIdLst>
  <p:notesMasterIdLst>
    <p:notesMasterId r:id="rId17"/>
  </p:notesMasterIdLst>
  <p:handoutMasterIdLst>
    <p:handoutMasterId r:id="rId18"/>
  </p:handoutMasterIdLst>
  <p:sldIdLst>
    <p:sldId id="329" r:id="rId2"/>
    <p:sldId id="331" r:id="rId3"/>
    <p:sldId id="333" r:id="rId4"/>
    <p:sldId id="334" r:id="rId5"/>
    <p:sldId id="335" r:id="rId6"/>
    <p:sldId id="336" r:id="rId7"/>
    <p:sldId id="337" r:id="rId8"/>
    <p:sldId id="338" r:id="rId9"/>
    <p:sldId id="339" r:id="rId10"/>
    <p:sldId id="340" r:id="rId11"/>
    <p:sldId id="342" r:id="rId12"/>
    <p:sldId id="341" r:id="rId13"/>
    <p:sldId id="343" r:id="rId14"/>
    <p:sldId id="344" r:id="rId15"/>
    <p:sldId id="345" r:id="rId16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Segoe UI Light" panose="020B0502040204020203" pitchFamily="34" charset="0"/>
      <p:regular r:id="rId21"/>
      <p:italic r:id="rId22"/>
    </p:embeddedFont>
    <p:embeddedFont>
      <p:font typeface="Segoe UI" panose="020B0502040204020203" pitchFamily="34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E6C81E"/>
    <a:srgbClr val="F4DF1E"/>
    <a:srgbClr val="DCAD1F"/>
    <a:srgbClr val="F1A75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3" autoAdjust="0"/>
    <p:restoredTop sz="86400" autoAdjust="0"/>
  </p:normalViewPr>
  <p:slideViewPr>
    <p:cSldViewPr snapToGrid="0">
      <p:cViewPr varScale="1">
        <p:scale>
          <a:sx n="88" d="100"/>
          <a:sy n="88" d="100"/>
        </p:scale>
        <p:origin x="852" y="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08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7" d="100"/>
          <a:sy n="107" d="100"/>
        </p:scale>
        <p:origin x="2784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76D1C5-1084-402D-85B0-DF3E2A452BD1}" type="datetimeFigureOut">
              <a:rPr lang="ko-KR" altLang="en-US" smtClean="0"/>
              <a:pPr/>
              <a:t>2018-03-12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E1212-64BF-4FF0-B55D-1796F631728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327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1411E2-7637-42C8-8B47-ACDEF4E701D2}" type="datetimeFigureOut">
              <a:rPr lang="en-US" smtClean="0"/>
              <a:pPr/>
              <a:t>3/12/2018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5F7B1-A22B-4383-89B4-FA12AEED28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936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5F7B1-A22B-4383-89B4-FA12AEED286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5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8950" y="2192642"/>
            <a:ext cx="10240453" cy="914096"/>
          </a:xfrm>
        </p:spPr>
        <p:txBody>
          <a:bodyPr anchor="b" anchorCtr="0"/>
          <a:lstStyle>
            <a:lvl1pPr>
              <a:defRPr sz="6600" spc="-150" baseline="0">
                <a:solidFill>
                  <a:schemeClr val="tx1">
                    <a:alpha val="99000"/>
                  </a:schemeClr>
                </a:solidFill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78950" y="3425825"/>
            <a:ext cx="10240453" cy="49859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pc="-70" baseline="0">
                <a:solidFill>
                  <a:schemeClr val="tx2">
                    <a:lumMod val="40000"/>
                    <a:lumOff val="60000"/>
                    <a:alpha val="99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  <p:sp>
        <p:nvSpPr>
          <p:cNvPr id="452" name="Rectangle 451"/>
          <p:cNvSpPr/>
          <p:nvPr/>
        </p:nvSpPr>
        <p:spPr bwMode="auto">
          <a:xfrm>
            <a:off x="9850545" y="-160540"/>
            <a:ext cx="1829276" cy="1828800"/>
          </a:xfrm>
          <a:prstGeom prst="rect">
            <a:avLst/>
          </a:prstGeom>
          <a:noFill/>
          <a:ln w="28575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3" name="Rectangle 452"/>
          <p:cNvSpPr/>
          <p:nvPr/>
        </p:nvSpPr>
        <p:spPr bwMode="auto">
          <a:xfrm>
            <a:off x="9264932" y="1298576"/>
            <a:ext cx="1171221" cy="1170916"/>
          </a:xfrm>
          <a:prstGeom prst="rect">
            <a:avLst/>
          </a:prstGeom>
          <a:noFill/>
          <a:ln w="57150">
            <a:solidFill>
              <a:schemeClr val="tx1">
                <a:alpha val="2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4" name="Rectangle 453"/>
          <p:cNvSpPr/>
          <p:nvPr/>
        </p:nvSpPr>
        <p:spPr bwMode="auto">
          <a:xfrm>
            <a:off x="9264934" y="-160540"/>
            <a:ext cx="875237" cy="875010"/>
          </a:xfrm>
          <a:prstGeom prst="rect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5" name="Rectangle 454"/>
          <p:cNvSpPr/>
          <p:nvPr/>
        </p:nvSpPr>
        <p:spPr bwMode="auto">
          <a:xfrm>
            <a:off x="8221248" y="1423060"/>
            <a:ext cx="665605" cy="665432"/>
          </a:xfrm>
          <a:prstGeom prst="rect">
            <a:avLst/>
          </a:prstGeom>
          <a:noFill/>
          <a:ln w="28575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6" name="Rectangle 455"/>
          <p:cNvSpPr/>
          <p:nvPr/>
        </p:nvSpPr>
        <p:spPr bwMode="auto">
          <a:xfrm>
            <a:off x="9264932" y="5753556"/>
            <a:ext cx="1171221" cy="1170916"/>
          </a:xfrm>
          <a:prstGeom prst="rect">
            <a:avLst/>
          </a:prstGeom>
          <a:noFill/>
          <a:ln w="762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7" name="Rectangle 456"/>
          <p:cNvSpPr/>
          <p:nvPr/>
        </p:nvSpPr>
        <p:spPr bwMode="auto">
          <a:xfrm>
            <a:off x="10530565" y="5081417"/>
            <a:ext cx="774113" cy="773912"/>
          </a:xfrm>
          <a:prstGeom prst="rect">
            <a:avLst/>
          </a:prstGeom>
          <a:noFill/>
          <a:ln w="190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8" name="Rectangle 457"/>
          <p:cNvSpPr/>
          <p:nvPr/>
        </p:nvSpPr>
        <p:spPr bwMode="auto">
          <a:xfrm>
            <a:off x="11219403" y="5610291"/>
            <a:ext cx="316795" cy="316712"/>
          </a:xfrm>
          <a:prstGeom prst="rect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9" name="Rectangle 458"/>
          <p:cNvSpPr/>
          <p:nvPr/>
        </p:nvSpPr>
        <p:spPr bwMode="auto">
          <a:xfrm>
            <a:off x="10625650" y="6339014"/>
            <a:ext cx="2361901" cy="2361286"/>
          </a:xfrm>
          <a:prstGeom prst="rect">
            <a:avLst/>
          </a:prstGeom>
          <a:noFill/>
          <a:ln w="571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0" name="Rectangle 459"/>
          <p:cNvSpPr/>
          <p:nvPr/>
        </p:nvSpPr>
        <p:spPr bwMode="auto">
          <a:xfrm>
            <a:off x="682124" y="442110"/>
            <a:ext cx="1255901" cy="1255574"/>
          </a:xfrm>
          <a:prstGeom prst="rect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1" name="Rectangle 460"/>
          <p:cNvSpPr/>
          <p:nvPr/>
        </p:nvSpPr>
        <p:spPr bwMode="auto">
          <a:xfrm>
            <a:off x="1866929" y="-160540"/>
            <a:ext cx="513324" cy="513190"/>
          </a:xfrm>
          <a:prstGeom prst="rect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2" name="Rectangle 461"/>
          <p:cNvSpPr/>
          <p:nvPr/>
        </p:nvSpPr>
        <p:spPr bwMode="auto">
          <a:xfrm>
            <a:off x="11752928" y="1234418"/>
            <a:ext cx="244537" cy="244474"/>
          </a:xfrm>
          <a:prstGeom prst="rect">
            <a:avLst/>
          </a:prstGeom>
          <a:noFill/>
          <a:ln w="190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3" name="Rectangle 462"/>
          <p:cNvSpPr/>
          <p:nvPr/>
        </p:nvSpPr>
        <p:spPr bwMode="auto">
          <a:xfrm>
            <a:off x="5826072" y="1918422"/>
            <a:ext cx="875237" cy="875010"/>
          </a:xfrm>
          <a:prstGeom prst="rect">
            <a:avLst/>
          </a:prstGeom>
          <a:noFill/>
          <a:ln w="9525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4" name="Rectangle 463"/>
          <p:cNvSpPr/>
          <p:nvPr/>
        </p:nvSpPr>
        <p:spPr bwMode="auto">
          <a:xfrm>
            <a:off x="4974748" y="5410281"/>
            <a:ext cx="603561" cy="603404"/>
          </a:xfrm>
          <a:prstGeom prst="rect">
            <a:avLst/>
          </a:prstGeom>
          <a:noFill/>
          <a:ln w="381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5" name="Rectangle 464"/>
          <p:cNvSpPr/>
          <p:nvPr/>
        </p:nvSpPr>
        <p:spPr bwMode="auto">
          <a:xfrm>
            <a:off x="5630899" y="4681875"/>
            <a:ext cx="1030376" cy="1030108"/>
          </a:xfrm>
          <a:prstGeom prst="rect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057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744341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3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656253" y="1686722"/>
            <a:ext cx="8403772" cy="2243691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altLang="ko-KR" b="1" dirty="0">
                <a:solidFill>
                  <a:srgbClr val="F4DF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C++ Korea</a:t>
            </a:r>
            <a:br>
              <a:rPr lang="en-US" altLang="ko-KR" b="1" dirty="0">
                <a:solidFill>
                  <a:srgbClr val="F4DF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5400" b="1" dirty="0">
                <a:solidFill>
                  <a:srgbClr val="F4DF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C++ Concurrency in Action Study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9211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9248" y="2971952"/>
            <a:ext cx="11151917" cy="914096"/>
          </a:xfrm>
        </p:spPr>
        <p:txBody>
          <a:bodyPr anchor="ctr" anchorCtr="0"/>
          <a:lstStyle>
            <a:lvl1pPr>
              <a:defRPr sz="6600" spc="-300" baseline="0">
                <a:solidFill>
                  <a:schemeClr val="tx1">
                    <a:alpha val="99000"/>
                  </a:schemeClr>
                </a:solidFill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Oval 2"/>
          <p:cNvSpPr/>
          <p:nvPr/>
        </p:nvSpPr>
        <p:spPr bwMode="auto">
          <a:xfrm>
            <a:off x="10205079" y="-383422"/>
            <a:ext cx="1829276" cy="1828800"/>
          </a:xfrm>
          <a:prstGeom prst="ellipse">
            <a:avLst/>
          </a:prstGeom>
          <a:noFill/>
          <a:ln w="28575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Oval 3"/>
          <p:cNvSpPr/>
          <p:nvPr/>
        </p:nvSpPr>
        <p:spPr bwMode="auto">
          <a:xfrm>
            <a:off x="9619468" y="1075694"/>
            <a:ext cx="1171221" cy="1170916"/>
          </a:xfrm>
          <a:prstGeom prst="ellipse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9619468" y="-383422"/>
            <a:ext cx="875237" cy="875010"/>
          </a:xfrm>
          <a:prstGeom prst="ellipse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8575783" y="1200178"/>
            <a:ext cx="665605" cy="665432"/>
          </a:xfrm>
          <a:prstGeom prst="ellipse">
            <a:avLst/>
          </a:prstGeom>
          <a:noFill/>
          <a:ln w="28575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9492687" y="5499901"/>
            <a:ext cx="1171221" cy="1170916"/>
          </a:xfrm>
          <a:prstGeom prst="ellipse">
            <a:avLst/>
          </a:prstGeom>
          <a:noFill/>
          <a:ln w="762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10758320" y="4827762"/>
            <a:ext cx="774113" cy="773912"/>
          </a:xfrm>
          <a:prstGeom prst="ellipse">
            <a:avLst/>
          </a:prstGeom>
          <a:noFill/>
          <a:ln w="190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11447157" y="5356636"/>
            <a:ext cx="316795" cy="316712"/>
          </a:xfrm>
          <a:prstGeom prst="ellipse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10853404" y="6085359"/>
            <a:ext cx="2361901" cy="2361286"/>
          </a:xfrm>
          <a:prstGeom prst="ellipse">
            <a:avLst/>
          </a:prstGeom>
          <a:noFill/>
          <a:ln w="571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1503860" y="1115602"/>
            <a:ext cx="1255901" cy="1255574"/>
          </a:xfrm>
          <a:prstGeom prst="ellipse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2688663" y="512952"/>
            <a:ext cx="513324" cy="513190"/>
          </a:xfrm>
          <a:prstGeom prst="ellipse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12107464" y="1011536"/>
            <a:ext cx="244537" cy="244474"/>
          </a:xfrm>
          <a:prstGeom prst="ellipse">
            <a:avLst/>
          </a:prstGeom>
          <a:noFill/>
          <a:ln w="190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11159118" y="1879032"/>
            <a:ext cx="875237" cy="875010"/>
          </a:xfrm>
          <a:prstGeom prst="ellipse">
            <a:avLst/>
          </a:prstGeom>
          <a:noFill/>
          <a:ln w="9525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4974748" y="5410281"/>
            <a:ext cx="603561" cy="603404"/>
          </a:xfrm>
          <a:prstGeom prst="ellipse">
            <a:avLst/>
          </a:prstGeom>
          <a:noFill/>
          <a:ln w="381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5630899" y="4681875"/>
            <a:ext cx="1030376" cy="1030108"/>
          </a:xfrm>
          <a:prstGeom prst="ellipse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93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, Video etc. &quot;special&quot; slides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ardrop 7"/>
          <p:cNvSpPr/>
          <p:nvPr/>
        </p:nvSpPr>
        <p:spPr bwMode="auto">
          <a:xfrm>
            <a:off x="9850545" y="-160540"/>
            <a:ext cx="1829276" cy="1828800"/>
          </a:xfrm>
          <a:prstGeom prst="teardrop">
            <a:avLst/>
          </a:prstGeom>
          <a:noFill/>
          <a:ln w="28575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ardrop 8"/>
          <p:cNvSpPr/>
          <p:nvPr/>
        </p:nvSpPr>
        <p:spPr bwMode="auto">
          <a:xfrm>
            <a:off x="9264932" y="1298576"/>
            <a:ext cx="1171221" cy="1170916"/>
          </a:xfrm>
          <a:prstGeom prst="teardrop">
            <a:avLst/>
          </a:prstGeom>
          <a:noFill/>
          <a:ln w="57150">
            <a:solidFill>
              <a:schemeClr val="tx1">
                <a:alpha val="2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ardrop 9"/>
          <p:cNvSpPr/>
          <p:nvPr/>
        </p:nvSpPr>
        <p:spPr bwMode="auto">
          <a:xfrm>
            <a:off x="9264934" y="-160540"/>
            <a:ext cx="875237" cy="875010"/>
          </a:xfrm>
          <a:prstGeom prst="teardrop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eardrop 10"/>
          <p:cNvSpPr/>
          <p:nvPr/>
        </p:nvSpPr>
        <p:spPr bwMode="auto">
          <a:xfrm>
            <a:off x="8221248" y="1423060"/>
            <a:ext cx="665605" cy="665432"/>
          </a:xfrm>
          <a:prstGeom prst="teardrop">
            <a:avLst/>
          </a:prstGeom>
          <a:noFill/>
          <a:ln w="28575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eardrop 11"/>
          <p:cNvSpPr/>
          <p:nvPr/>
        </p:nvSpPr>
        <p:spPr bwMode="auto">
          <a:xfrm>
            <a:off x="9264932" y="5753556"/>
            <a:ext cx="1171221" cy="1170916"/>
          </a:xfrm>
          <a:prstGeom prst="teardrop">
            <a:avLst/>
          </a:prstGeom>
          <a:noFill/>
          <a:ln w="762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ardrop 12"/>
          <p:cNvSpPr/>
          <p:nvPr/>
        </p:nvSpPr>
        <p:spPr bwMode="auto">
          <a:xfrm>
            <a:off x="10530565" y="5081417"/>
            <a:ext cx="774113" cy="773912"/>
          </a:xfrm>
          <a:prstGeom prst="teardrop">
            <a:avLst/>
          </a:prstGeom>
          <a:noFill/>
          <a:ln w="190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eardrop 13"/>
          <p:cNvSpPr/>
          <p:nvPr/>
        </p:nvSpPr>
        <p:spPr bwMode="auto">
          <a:xfrm>
            <a:off x="11219403" y="5610291"/>
            <a:ext cx="316795" cy="316712"/>
          </a:xfrm>
          <a:prstGeom prst="teardrop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Teardrop 14"/>
          <p:cNvSpPr/>
          <p:nvPr/>
        </p:nvSpPr>
        <p:spPr bwMode="auto">
          <a:xfrm>
            <a:off x="10625650" y="6339014"/>
            <a:ext cx="2361901" cy="2361286"/>
          </a:xfrm>
          <a:prstGeom prst="teardrop">
            <a:avLst/>
          </a:prstGeom>
          <a:noFill/>
          <a:ln w="571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Teardrop 15"/>
          <p:cNvSpPr/>
          <p:nvPr/>
        </p:nvSpPr>
        <p:spPr bwMode="auto">
          <a:xfrm>
            <a:off x="682124" y="442110"/>
            <a:ext cx="1255901" cy="1255574"/>
          </a:xfrm>
          <a:prstGeom prst="teardrop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ardrop 16"/>
          <p:cNvSpPr/>
          <p:nvPr/>
        </p:nvSpPr>
        <p:spPr bwMode="auto">
          <a:xfrm>
            <a:off x="1866929" y="-160540"/>
            <a:ext cx="513324" cy="513190"/>
          </a:xfrm>
          <a:prstGeom prst="teardrop">
            <a:avLst/>
          </a:prstGeom>
          <a:noFill/>
          <a:ln w="19050">
            <a:solidFill>
              <a:schemeClr val="tx1">
                <a:alpha val="2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8" name="Teardrop 17"/>
          <p:cNvSpPr/>
          <p:nvPr/>
        </p:nvSpPr>
        <p:spPr bwMode="auto">
          <a:xfrm>
            <a:off x="11752928" y="1234418"/>
            <a:ext cx="244537" cy="244474"/>
          </a:xfrm>
          <a:prstGeom prst="teardrop">
            <a:avLst/>
          </a:prstGeom>
          <a:noFill/>
          <a:ln w="19050">
            <a:solidFill>
              <a:schemeClr val="tx1">
                <a:alpha val="1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ardrop 18"/>
          <p:cNvSpPr/>
          <p:nvPr/>
        </p:nvSpPr>
        <p:spPr bwMode="auto">
          <a:xfrm>
            <a:off x="5826072" y="1918422"/>
            <a:ext cx="875237" cy="875010"/>
          </a:xfrm>
          <a:prstGeom prst="teardrop">
            <a:avLst/>
          </a:prstGeom>
          <a:noFill/>
          <a:ln w="9525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" name="Teardrop 19"/>
          <p:cNvSpPr/>
          <p:nvPr/>
        </p:nvSpPr>
        <p:spPr bwMode="auto">
          <a:xfrm>
            <a:off x="4974748" y="5410281"/>
            <a:ext cx="603561" cy="603404"/>
          </a:xfrm>
          <a:prstGeom prst="teardrop">
            <a:avLst/>
          </a:prstGeom>
          <a:noFill/>
          <a:ln w="3810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Teardrop 20"/>
          <p:cNvSpPr/>
          <p:nvPr/>
        </p:nvSpPr>
        <p:spPr bwMode="auto">
          <a:xfrm>
            <a:off x="5630899" y="4681875"/>
            <a:ext cx="1030376" cy="1030108"/>
          </a:xfrm>
          <a:prstGeom prst="teardrop">
            <a:avLst/>
          </a:prstGeom>
          <a:noFill/>
          <a:ln w="57150">
            <a:solidFill>
              <a:schemeClr val="tx1">
                <a:alpha val="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3392" y="4343402"/>
            <a:ext cx="10240453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3600" kern="1200" spc="-70" baseline="0" dirty="0">
                <a:gradFill>
                  <a:gsLst>
                    <a:gs pos="2083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altLang="ko-KR"/>
              <a:t>Click to edit Master subtitle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76567" y="2739678"/>
            <a:ext cx="10245219" cy="1378644"/>
          </a:xfrm>
        </p:spPr>
        <p:txBody>
          <a:bodyPr anchor="ctr" anchorCtr="0">
            <a:noAutofit/>
            <a:scene3d>
              <a:camera prst="orthographicFront"/>
              <a:lightRig rig="flat" dir="t"/>
            </a:scene3d>
            <a:sp3d>
              <a:contourClr>
                <a:schemeClr val="tx2"/>
              </a:contourClr>
            </a:sp3d>
          </a:bodyPr>
          <a:lstStyle>
            <a:lvl1pPr marL="0" indent="0" algn="l">
              <a:spcBef>
                <a:spcPts val="0"/>
              </a:spcBef>
              <a:buFont typeface="Arial" pitchFamily="34" charset="0"/>
              <a:buNone/>
              <a:defRPr lang="en-US" sz="9600" b="0" kern="1200" cap="none" spc="-400" baseline="0" dirty="0" smtClean="0">
                <a:ln w="3175">
                  <a:noFill/>
                </a:ln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pPr lvl="0"/>
            <a:r>
              <a:rPr lang="en-US" dirty="0"/>
              <a:t>click to…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972599" y="1447800"/>
            <a:ext cx="10240453" cy="914096"/>
          </a:xfrm>
        </p:spPr>
        <p:txBody>
          <a:bodyPr wrap="square" anchor="ctr">
            <a:noAutofit/>
          </a:bodyPr>
          <a:lstStyle>
            <a:lvl1pPr marL="0" indent="0">
              <a:buNone/>
              <a:defRPr sz="6600" spc="-150">
                <a:solidFill>
                  <a:schemeClr val="tx1">
                    <a:alpha val="99000"/>
                  </a:schemeClr>
                </a:solidFill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989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543951"/>
            <a:ext cx="11151917" cy="747897"/>
          </a:xfrm>
        </p:spPr>
        <p:txBody>
          <a:bodyPr/>
          <a:lstStyle>
            <a:lvl1pPr>
              <a:defRPr>
                <a:solidFill>
                  <a:srgbClr val="F4DF1E">
                    <a:alpha val="99000"/>
                  </a:srgbClr>
                </a:solidFill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1"/>
            <a:ext cx="11151917" cy="4944532"/>
          </a:xfrm>
          <a:prstGeom prst="rect">
            <a:avLst/>
          </a:prstGeom>
        </p:spPr>
        <p:txBody>
          <a:bodyPr/>
          <a:lstStyle>
            <a:lvl1pPr marL="284163" indent="-284163">
              <a:buFont typeface="Wingdings" pitchFamily="2" charset="2"/>
              <a:buChar char=""/>
              <a:defRPr sz="2800">
                <a:latin typeface="+mn-lt"/>
              </a:defRPr>
            </a:lvl1pPr>
            <a:lvl2pPr marL="517525" indent="-233363">
              <a:buFont typeface="Wingdings" pitchFamily="2" charset="2"/>
              <a:buChar char=""/>
              <a:defRPr>
                <a:latin typeface="+mn-lt"/>
              </a:defRPr>
            </a:lvl2pPr>
            <a:lvl3pPr marL="741363" indent="-223838">
              <a:buFont typeface="Wingdings" pitchFamily="2" charset="2"/>
              <a:buChar char=""/>
              <a:tabLst/>
              <a:defRPr>
                <a:latin typeface="+mn-lt"/>
              </a:defRPr>
            </a:lvl3pPr>
            <a:lvl4pPr marL="914400" indent="-173038">
              <a:buFont typeface="Wingdings" pitchFamily="2" charset="2"/>
              <a:buChar char=""/>
              <a:defRPr>
                <a:latin typeface="+mn-lt"/>
              </a:defRPr>
            </a:lvl4pPr>
            <a:lvl5pPr marL="1087438" indent="-173038">
              <a:buFont typeface="Wingdings" pitchFamily="2" charset="2"/>
              <a:buChar char=""/>
              <a:tabLst/>
              <a:defRPr>
                <a:latin typeface="+mn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87989" y="6576490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4" name="직선 연결선 13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49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4DF1E">
                    <a:alpha val="99000"/>
                  </a:srgbClr>
                </a:solidFill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54133" y="6576490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4" name="직선 연결선 13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9984483" y="6544737"/>
            <a:ext cx="206787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ko-KR" sz="10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Concurrency in Action Study</a:t>
            </a:r>
            <a:endParaRPr lang="en-US" altLang="ko-KR" sz="1000" b="1" baseline="0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1000" b="1" baseline="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Korea</a:t>
            </a:r>
            <a:endParaRPr lang="ko-KR" altLang="en-US" sz="1000" b="1" dirty="0" err="1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871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ext_box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4DF1E">
                    <a:alpha val="99000"/>
                  </a:srgbClr>
                </a:solidFill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757453" y="2526576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757453" y="3440976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535359" y="2526576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535359" y="3440976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1982631" y="2526576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1982631" y="3440976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25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54133" y="6534161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26" name="직선 연결선 25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ext_box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4DF1E">
                    <a:alpha val="99000"/>
                  </a:srgbClr>
                </a:solidFill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6142923" y="1394951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42923" y="2309351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3368101" y="1394951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3368101" y="2309351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6142923" y="3961640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6142923" y="4876040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3368101" y="3961640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3368101" y="4876040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2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54133" y="6534161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28" name="직선 연결선 27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40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ext_box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4DF1E">
                    <a:alpha val="99000"/>
                  </a:srgbClr>
                </a:solidFill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757453" y="1394951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757453" y="2309351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535359" y="1394951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535359" y="2309351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1982631" y="1394951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1982631" y="2309351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757453" y="3961640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757453" y="4876040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7535359" y="3961640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7535359" y="4876040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1982631" y="3961640"/>
            <a:ext cx="2670744" cy="914400"/>
          </a:xfr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2400" smtClean="0">
                <a:solidFill>
                  <a:schemeClr val="tx1">
                    <a:alpha val="99000"/>
                  </a:schemeClr>
                </a:solidFill>
                <a:ea typeface="Segoe UI" pitchFamily="34" charset="0"/>
                <a:cs typeface="Segoe UI" pitchFamily="34" charset="0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US" sz="1800">
                <a:solidFill>
                  <a:schemeClr val="lt1"/>
                </a:solidFill>
              </a:defRPr>
            </a:lvl5pPr>
          </a:lstStyle>
          <a:p>
            <a:pPr marL="0" lvl="0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/>
              <a:t>Click to edit Master text styles</a:t>
            </a:r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1982631" y="4876040"/>
            <a:ext cx="2670744" cy="1527048"/>
          </a:xfrm>
          <a:solidFill>
            <a:srgbClr val="C7C7C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45720" bIns="9144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1600" dirty="0" smtClean="0">
                <a:solidFill>
                  <a:srgbClr val="0072C6">
                    <a:lumMod val="50000"/>
                    <a:alpha val="99000"/>
                  </a:srgbClr>
                </a:solidFill>
              </a:defRPr>
            </a:lvl1pPr>
          </a:lstStyle>
          <a:p>
            <a:pPr marL="0" lvl="0">
              <a:spcBef>
                <a:spcPts val="1200"/>
              </a:spcBef>
            </a:pPr>
            <a:r>
              <a:rPr lang="en-US" altLang="ko-KR"/>
              <a:t>Click to edit Master text styles</a:t>
            </a:r>
          </a:p>
        </p:txBody>
      </p:sp>
      <p:sp>
        <p:nvSpPr>
          <p:cNvPr id="31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54133" y="6534161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32" name="직선 연결선 31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 userDrawn="1"/>
        </p:nvSpPr>
        <p:spPr>
          <a:xfrm>
            <a:off x="9984483" y="6544737"/>
            <a:ext cx="206787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ko-KR" sz="10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Concurrency in Action Study</a:t>
            </a:r>
            <a:endParaRPr lang="en-US" altLang="ko-KR" sz="1000" b="1" baseline="0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1000" b="1" baseline="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C++ Korea</a:t>
            </a:r>
            <a:endParaRPr lang="ko-KR" altLang="en-US" sz="1000" b="1" dirty="0" err="1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433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554133" y="6571004"/>
            <a:ext cx="1016022" cy="281510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C536E-FA7B-40DC-A296-D7EC1849005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4" name="직선 연결선 13"/>
          <p:cNvCxnSpPr/>
          <p:nvPr userDrawn="1"/>
        </p:nvCxnSpPr>
        <p:spPr>
          <a:xfrm flipV="1">
            <a:off x="88184" y="6519336"/>
            <a:ext cx="11981108" cy="1"/>
          </a:xfrm>
          <a:prstGeom prst="line">
            <a:avLst/>
          </a:prstGeom>
          <a:ln w="12700" cap="sq">
            <a:solidFill>
              <a:srgbClr val="00206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12"/>
          <p:cNvSpPr/>
          <p:nvPr userDrawn="1"/>
        </p:nvSpPr>
        <p:spPr>
          <a:xfrm>
            <a:off x="0" y="0"/>
            <a:ext cx="12192000" cy="344385"/>
          </a:xfrm>
          <a:prstGeom prst="rect">
            <a:avLst/>
          </a:prstGeom>
          <a:solidFill>
            <a:srgbClr val="F4D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385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597434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20836" y="1447800"/>
            <a:ext cx="11155093" cy="5181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3797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7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722" r:id="rId10"/>
  </p:sldLayoutIdLst>
  <p:transition>
    <p:fade/>
  </p:transition>
  <p:hf hdr="0" ftr="0" dt="0"/>
  <p:txStyles>
    <p:titleStyle>
      <a:lvl1pPr algn="l" defTabSz="914363" rtl="0" eaLnBrk="1" latinLnBrk="1" hangingPunct="1">
        <a:lnSpc>
          <a:spcPct val="90000"/>
        </a:lnSpc>
        <a:spcBef>
          <a:spcPct val="0"/>
        </a:spcBef>
        <a:buNone/>
        <a:defRPr lang="en-US" sz="5400" b="0" kern="1200" cap="none" spc="-100" baseline="0" dirty="0" smtClean="0">
          <a:ln w="3175">
            <a:noFill/>
          </a:ln>
          <a:solidFill>
            <a:srgbClr val="F4DF1E">
              <a:alpha val="99000"/>
            </a:srgbClr>
          </a:solidFill>
          <a:effectLst/>
          <a:latin typeface="+mj-lt"/>
          <a:ea typeface="+mn-ea"/>
          <a:cs typeface="Arial" charset="0"/>
        </a:defRPr>
      </a:lvl1pPr>
    </p:titleStyle>
    <p:bodyStyle>
      <a:lvl1pPr marL="339725" marR="0" indent="-339725" algn="l" defTabSz="914363" rtl="0" eaLnBrk="1" fontAlgn="auto" latinLnBrk="1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800" kern="1200" spc="-70" baseline="0">
          <a:solidFill>
            <a:schemeClr val="bg1">
              <a:lumMod val="75000"/>
              <a:lumOff val="25000"/>
              <a:alpha val="99000"/>
            </a:schemeClr>
          </a:solidFill>
          <a:latin typeface="+mn-lt"/>
          <a:ea typeface="+mn-ea"/>
          <a:cs typeface="+mn-cs"/>
        </a:defRPr>
      </a:lvl1pPr>
      <a:lvl2pPr marL="573088" marR="0" indent="-233363" algn="l" defTabSz="914363" rtl="0" eaLnBrk="1" fontAlgn="auto" latinLnBrk="1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/>
        <a:defRPr sz="2400" kern="1200" spc="0" baseline="0">
          <a:solidFill>
            <a:schemeClr val="bg1">
              <a:lumMod val="75000"/>
              <a:lumOff val="25000"/>
              <a:alpha val="99000"/>
            </a:schemeClr>
          </a:solidFill>
          <a:latin typeface="+mn-lt"/>
          <a:ea typeface="+mn-ea"/>
          <a:cs typeface="+mn-cs"/>
        </a:defRPr>
      </a:lvl2pPr>
      <a:lvl3pPr marL="798513" marR="0" indent="-225425" algn="l" defTabSz="914363" rtl="0" eaLnBrk="1" fontAlgn="auto" latinLnBrk="1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>
          <a:tab pos="798513" algn="l"/>
        </a:tabLst>
        <a:defRPr sz="2000" kern="1200" spc="0" baseline="0">
          <a:solidFill>
            <a:schemeClr val="bg1">
              <a:lumMod val="75000"/>
              <a:lumOff val="25000"/>
              <a:alpha val="99000"/>
            </a:schemeClr>
          </a:solidFill>
          <a:latin typeface="+mn-lt"/>
          <a:ea typeface="+mn-ea"/>
          <a:cs typeface="+mn-cs"/>
        </a:defRPr>
      </a:lvl3pPr>
      <a:lvl4pPr marL="1030288" marR="0" indent="-231775" algn="l" defTabSz="914363" rtl="0" eaLnBrk="1" fontAlgn="auto" latinLnBrk="1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/>
        <a:defRPr sz="2000" kern="1200" spc="0" baseline="0">
          <a:solidFill>
            <a:schemeClr val="bg1">
              <a:lumMod val="75000"/>
              <a:lumOff val="25000"/>
              <a:alpha val="99000"/>
            </a:schemeClr>
          </a:solidFill>
          <a:latin typeface="+mn-lt"/>
          <a:ea typeface="+mn-ea"/>
          <a:cs typeface="+mn-cs"/>
        </a:defRPr>
      </a:lvl4pPr>
      <a:lvl5pPr marL="1255713" marR="0" indent="-225425" algn="l" defTabSz="914363" rtl="0" eaLnBrk="1" fontAlgn="auto" latinLnBrk="1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>
          <a:tab pos="1255713" algn="l"/>
        </a:tabLst>
        <a:defRPr sz="2000" kern="1200" spc="0" baseline="0">
          <a:solidFill>
            <a:schemeClr val="bg1">
              <a:lumMod val="75000"/>
              <a:lumOff val="25000"/>
              <a:alpha val="99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4954" y="995394"/>
            <a:ext cx="8626448" cy="1301895"/>
          </a:xfrm>
        </p:spPr>
        <p:txBody>
          <a:bodyPr/>
          <a:lstStyle/>
          <a:p>
            <a:pPr algn="l"/>
            <a:r>
              <a:rPr lang="en-US" b="1" dirty="0">
                <a:solidFill>
                  <a:srgbClr val="F4DF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Graphics Study</a:t>
            </a:r>
            <a:br>
              <a:rPr lang="en-US" b="1" dirty="0">
                <a:solidFill>
                  <a:srgbClr val="F4DF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en-US" sz="4000" b="1" dirty="0">
              <a:solidFill>
                <a:srgbClr val="F4DF1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4954" y="2816607"/>
            <a:ext cx="9144000" cy="3399258"/>
          </a:xfrm>
        </p:spPr>
        <p:txBody>
          <a:bodyPr/>
          <a:lstStyle/>
          <a:p>
            <a:pPr algn="l"/>
            <a:r>
              <a:rPr lang="en-US" sz="3200" b="1" dirty="0">
                <a:latin typeface="맑은 고딕" pitchFamily="50" charset="-127"/>
                <a:ea typeface="맑은 고딕" pitchFamily="50" charset="-127"/>
              </a:rPr>
              <a:t>Vulkan Cookbook</a:t>
            </a:r>
          </a:p>
          <a:p>
            <a:pPr algn="l"/>
            <a:r>
              <a:rPr lang="en-US" dirty="0">
                <a:latin typeface="맑은 고딕" pitchFamily="50" charset="-127"/>
                <a:ea typeface="맑은 고딕" pitchFamily="50" charset="-127"/>
              </a:rPr>
              <a:t>1. Instance and Device</a:t>
            </a:r>
          </a:p>
        </p:txBody>
      </p:sp>
    </p:spTree>
    <p:extLst>
      <p:ext uri="{BB962C8B-B14F-4D97-AF65-F5344CB8AC3E}">
        <p14:creationId xmlns:p14="http://schemas.microsoft.com/office/powerpoint/2010/main" val="154337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8EE94E-EA4A-4458-9441-7B40111C00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9248" y="950686"/>
            <a:ext cx="11151917" cy="5441647"/>
          </a:xfrm>
        </p:spPr>
        <p:txBody>
          <a:bodyPr/>
          <a:lstStyle/>
          <a:p>
            <a:r>
              <a:rPr lang="ko-KR" altLang="en-US" b="1" dirty="0"/>
              <a:t>디바이스</a:t>
            </a:r>
            <a:endParaRPr lang="en-US" altLang="ko-KR" b="1" dirty="0"/>
          </a:p>
          <a:p>
            <a:pPr marL="514350" indent="-514350">
              <a:buAutoNum type="arabicPeriod"/>
            </a:pPr>
            <a:r>
              <a:rPr lang="ko-KR" altLang="en-US" dirty="0"/>
              <a:t>물리</a:t>
            </a:r>
            <a:r>
              <a:rPr lang="en-US" altLang="ko-KR" dirty="0"/>
              <a:t>(physical) </a:t>
            </a:r>
            <a:r>
              <a:rPr lang="ko-KR" altLang="en-US" dirty="0"/>
              <a:t>디바이스</a:t>
            </a:r>
            <a:endParaRPr lang="en-US" altLang="ko-KR" dirty="0"/>
          </a:p>
          <a:p>
            <a:pPr marL="576262" lvl="1" indent="-342900">
              <a:buFontTx/>
              <a:buChar char="-"/>
            </a:pPr>
            <a:r>
              <a:rPr lang="en-US" altLang="ko-KR" dirty="0"/>
              <a:t>instance</a:t>
            </a:r>
            <a:r>
              <a:rPr lang="ko-KR" altLang="en-US" dirty="0"/>
              <a:t>를 통해 물리 디바이스 선택</a:t>
            </a:r>
            <a:endParaRPr lang="en-US" altLang="ko-KR" dirty="0"/>
          </a:p>
          <a:p>
            <a:pPr marL="576262" lvl="1" indent="-342900">
              <a:buFontTx/>
              <a:buChar char="-"/>
            </a:pPr>
            <a:r>
              <a:rPr lang="ko-KR" altLang="en-US" dirty="0"/>
              <a:t>시스템 내의 사용가능한 </a:t>
            </a:r>
            <a:r>
              <a:rPr lang="en-US" altLang="ko-KR" dirty="0"/>
              <a:t>GPU </a:t>
            </a:r>
            <a:r>
              <a:rPr lang="ko-KR" altLang="en-US" dirty="0"/>
              <a:t>의미</a:t>
            </a:r>
            <a:endParaRPr lang="en-US" altLang="ko-KR" dirty="0"/>
          </a:p>
          <a:p>
            <a:pPr marL="576262" lvl="1" indent="-342900">
              <a:buFontTx/>
              <a:buChar char="-"/>
            </a:pPr>
            <a:r>
              <a:rPr lang="ko-KR" altLang="en-US" dirty="0"/>
              <a:t>여러 개의 </a:t>
            </a:r>
            <a:r>
              <a:rPr lang="en-US" altLang="ko-KR" dirty="0"/>
              <a:t>GPU </a:t>
            </a:r>
            <a:r>
              <a:rPr lang="ko-KR" altLang="en-US" dirty="0"/>
              <a:t>사용 가능</a:t>
            </a:r>
            <a:endParaRPr lang="en-US" altLang="ko-KR" dirty="0"/>
          </a:p>
          <a:p>
            <a:pPr marL="576262" lvl="1" indent="-342900">
              <a:buFontTx/>
              <a:buChar char="-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논리</a:t>
            </a:r>
            <a:r>
              <a:rPr lang="en-US" altLang="ko-KR" dirty="0"/>
              <a:t>(logical)</a:t>
            </a:r>
            <a:r>
              <a:rPr lang="ko-KR" altLang="en-US" dirty="0"/>
              <a:t> 디바이스</a:t>
            </a:r>
            <a:endParaRPr lang="en-US" altLang="ko-KR" dirty="0"/>
          </a:p>
          <a:p>
            <a:pPr marL="576262" lvl="1" indent="-342900">
              <a:buFontTx/>
              <a:buChar char="-"/>
            </a:pPr>
            <a:r>
              <a:rPr lang="ko-KR" altLang="en-US" dirty="0"/>
              <a:t>물리 디바이스를 통해 생성</a:t>
            </a:r>
            <a:endParaRPr lang="en-US" altLang="ko-KR" dirty="0"/>
          </a:p>
          <a:p>
            <a:pPr marL="576262" lvl="1" indent="-342900">
              <a:buFontTx/>
              <a:buChar char="-"/>
            </a:pPr>
            <a:r>
              <a:rPr lang="ko-KR" altLang="en-US" dirty="0"/>
              <a:t>어플리케이션과 </a:t>
            </a:r>
            <a:r>
              <a:rPr lang="en-US" altLang="ko-KR" dirty="0"/>
              <a:t>GPU </a:t>
            </a:r>
            <a:r>
              <a:rPr lang="ko-KR" altLang="en-US" dirty="0"/>
              <a:t>간의 </a:t>
            </a:r>
            <a:r>
              <a:rPr lang="en-US" altLang="ko-KR" dirty="0"/>
              <a:t>logical connection</a:t>
            </a:r>
          </a:p>
          <a:p>
            <a:pPr marL="576262" lvl="1" indent="-342900">
              <a:buFontTx/>
              <a:buChar char="-"/>
            </a:pPr>
            <a:r>
              <a:rPr lang="ko-KR" altLang="en-US" dirty="0"/>
              <a:t>한 물리 디바이스로부터 여러 개의 논리 디바이스 생성 가능</a:t>
            </a:r>
            <a:endParaRPr lang="en-US" altLang="ko-KR" dirty="0"/>
          </a:p>
          <a:p>
            <a:pPr marL="576262" lvl="1" indent="-34290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EEB809-4087-4782-9173-17E6A34D7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866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BBED19-2B9C-46BF-8C55-CD3124C21E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물리 디바이스 선택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사용 할 </a:t>
            </a:r>
            <a:r>
              <a:rPr lang="en-US" altLang="ko-KR" dirty="0"/>
              <a:t>GPU </a:t>
            </a:r>
            <a:r>
              <a:rPr lang="ko-KR" altLang="en-US" dirty="0"/>
              <a:t>선택</a:t>
            </a:r>
            <a:endParaRPr lang="en-US" altLang="ko-KR" dirty="0"/>
          </a:p>
          <a:p>
            <a:pPr marL="284162" lvl="1" indent="0">
              <a:buNone/>
            </a:pPr>
            <a:endParaRPr lang="en-US" altLang="ko-KR" dirty="0"/>
          </a:p>
          <a:p>
            <a:pPr marL="741362" lvl="1" indent="-457200">
              <a:buAutoNum type="arabicPeriod"/>
            </a:pPr>
            <a:r>
              <a:rPr lang="ko-KR" altLang="en-US" dirty="0"/>
              <a:t>시스템에서 사용가능한 </a:t>
            </a:r>
            <a:r>
              <a:rPr lang="en-US" altLang="ko-KR" dirty="0"/>
              <a:t>GPU </a:t>
            </a:r>
            <a:r>
              <a:rPr lang="ko-KR" altLang="en-US" dirty="0"/>
              <a:t>열거</a:t>
            </a:r>
            <a:endParaRPr lang="en-US" altLang="ko-KR" dirty="0"/>
          </a:p>
          <a:p>
            <a:pPr marL="741362" lvl="1" indent="-457200">
              <a:buAutoNum type="arabicPeriod"/>
            </a:pPr>
            <a:r>
              <a:rPr lang="en-US" altLang="ko-KR" dirty="0"/>
              <a:t>queue family </a:t>
            </a:r>
            <a:r>
              <a:rPr lang="ko-KR" altLang="en-US" dirty="0"/>
              <a:t>지원 여부 확인</a:t>
            </a:r>
            <a:endParaRPr lang="en-US" altLang="ko-KR" dirty="0"/>
          </a:p>
          <a:p>
            <a:pPr marL="741362" lvl="1" indent="-457200">
              <a:buAutoNum type="arabicPeriod"/>
            </a:pPr>
            <a:r>
              <a:rPr lang="en-US" altLang="ko-KR" dirty="0"/>
              <a:t>GPU </a:t>
            </a:r>
            <a:r>
              <a:rPr lang="ko-KR" altLang="en-US" dirty="0"/>
              <a:t>프로퍼티 </a:t>
            </a:r>
            <a:r>
              <a:rPr lang="en-US" altLang="ko-KR" dirty="0"/>
              <a:t>/ </a:t>
            </a:r>
            <a:r>
              <a:rPr lang="ko-KR" altLang="en-US" dirty="0"/>
              <a:t>피처 확인</a:t>
            </a: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pPr lvl="1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EC9DC4-CCEB-4E1E-98B2-88A8D480C9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0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1D00C9-2F21-4E89-BBFC-4EF9A98EC3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Queue</a:t>
            </a:r>
          </a:p>
          <a:p>
            <a:pPr lvl="1">
              <a:buFontTx/>
              <a:buChar char="-"/>
            </a:pPr>
            <a:r>
              <a:rPr lang="en-US" altLang="ko-KR" dirty="0"/>
              <a:t>command queue</a:t>
            </a:r>
          </a:p>
          <a:p>
            <a:pPr lvl="1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Queue Family</a:t>
            </a:r>
          </a:p>
          <a:p>
            <a:pPr lvl="1">
              <a:buFontTx/>
              <a:buChar char="-"/>
            </a:pPr>
            <a:r>
              <a:rPr lang="ko-KR" altLang="en-US" dirty="0"/>
              <a:t>같은 기능</a:t>
            </a:r>
            <a:r>
              <a:rPr lang="en-US" altLang="ko-KR" dirty="0"/>
              <a:t>(capabilities) </a:t>
            </a:r>
            <a:r>
              <a:rPr lang="ko-KR" altLang="en-US" dirty="0"/>
              <a:t>가진 큐들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서로 다른 </a:t>
            </a:r>
            <a:r>
              <a:rPr lang="en-US" altLang="ko-KR" dirty="0"/>
              <a:t>queue type </a:t>
            </a:r>
            <a:r>
              <a:rPr lang="ko-KR" altLang="en-US" dirty="0"/>
              <a:t>별로 </a:t>
            </a:r>
            <a:r>
              <a:rPr lang="en-US" altLang="ko-KR" dirty="0"/>
              <a:t>queue family </a:t>
            </a:r>
            <a:r>
              <a:rPr lang="ko-KR" altLang="en-US" dirty="0"/>
              <a:t>구분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하드웨어에서 어떤 연산이 가능하지 체크하기 위해 큐 </a:t>
            </a:r>
            <a:r>
              <a:rPr lang="ko-KR" altLang="en-US" dirty="0" err="1"/>
              <a:t>페밀리</a:t>
            </a:r>
            <a:r>
              <a:rPr lang="ko-KR" altLang="en-US" dirty="0"/>
              <a:t> 속성 확인</a:t>
            </a: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B36B41-4D4E-48D4-B4E3-2F54D12B9A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642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DD588F-50A8-42CF-9551-60878D8EE1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논리 디바이스 생성</a:t>
            </a:r>
            <a:endParaRPr lang="en-US" altLang="ko-KR" dirty="0"/>
          </a:p>
          <a:p>
            <a:pPr marL="747712" lvl="1" indent="-514350">
              <a:buAutoNum type="arabicPeriod"/>
            </a:pPr>
            <a:r>
              <a:rPr lang="ko-KR" altLang="en-US" dirty="0"/>
              <a:t>사용 할  </a:t>
            </a:r>
            <a:r>
              <a:rPr lang="en-US" altLang="ko-KR" dirty="0"/>
              <a:t>queue </a:t>
            </a:r>
            <a:r>
              <a:rPr lang="ko-KR" altLang="en-US" dirty="0"/>
              <a:t>명시</a:t>
            </a:r>
            <a:endParaRPr lang="en-US" altLang="ko-KR" dirty="0"/>
          </a:p>
          <a:p>
            <a:pPr marL="747712" lvl="1" indent="-514350">
              <a:buAutoNum type="arabicPeriod"/>
            </a:pPr>
            <a:r>
              <a:rPr lang="ko-KR" altLang="en-US" dirty="0"/>
              <a:t>사용 할 디바이스 </a:t>
            </a:r>
            <a:r>
              <a:rPr lang="en-US" altLang="ko-KR" dirty="0"/>
              <a:t>extension </a:t>
            </a:r>
            <a:r>
              <a:rPr lang="ko-KR" altLang="en-US" dirty="0"/>
              <a:t>명시</a:t>
            </a:r>
            <a:endParaRPr lang="en-US" altLang="ko-KR" dirty="0"/>
          </a:p>
          <a:p>
            <a:pPr marL="747712" lvl="1" indent="-514350">
              <a:buAutoNum type="arabicPeriod"/>
            </a:pPr>
            <a:r>
              <a:rPr lang="ko-KR" altLang="en-US" dirty="0"/>
              <a:t>사용 할 디바이스 피처</a:t>
            </a:r>
            <a:r>
              <a:rPr lang="en-US" altLang="ko-KR" dirty="0"/>
              <a:t> </a:t>
            </a:r>
            <a:r>
              <a:rPr lang="ko-KR" altLang="en-US" dirty="0"/>
              <a:t>명시</a:t>
            </a:r>
            <a:endParaRPr lang="en-US" altLang="ko-KR" dirty="0"/>
          </a:p>
          <a:p>
            <a:pPr marL="747712" lvl="1" indent="-514350">
              <a:buAutoNum type="arabicPeriod"/>
            </a:pPr>
            <a:r>
              <a:rPr lang="ko-KR" altLang="en-US" dirty="0"/>
              <a:t>논리 디바이스 생성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059765-B58A-4508-A29B-C1EB1DBEBB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7493301-7DBB-4350-AFB5-D3D682E71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229" y="1447801"/>
            <a:ext cx="5018314" cy="361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A117B2-EA1D-47C8-A4E6-FB9B7B5DD9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해제 작업</a:t>
            </a:r>
            <a:endParaRPr lang="en-US" altLang="ko-KR" dirty="0">
              <a:solidFill>
                <a:schemeClr val="bg1"/>
              </a:solidFill>
            </a:endParaRPr>
          </a:p>
          <a:p>
            <a:pPr lvl="1"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</a:rPr>
              <a:t>논리</a:t>
            </a:r>
            <a:r>
              <a:rPr lang="en-US" altLang="ko-KR" dirty="0">
                <a:solidFill>
                  <a:schemeClr val="bg1"/>
                </a:solidFill>
              </a:rPr>
              <a:t>(Logical) </a:t>
            </a:r>
            <a:r>
              <a:rPr lang="ko-KR" altLang="en-US" dirty="0">
                <a:solidFill>
                  <a:schemeClr val="bg1"/>
                </a:solidFill>
              </a:rPr>
              <a:t>디바이스 파괴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물리 디바이스는 별도 해제 필요 없다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pPr lvl="1"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</a:rPr>
              <a:t>인스턴스 파괴</a:t>
            </a:r>
            <a:endParaRPr lang="en-US" altLang="ko-KR" dirty="0">
              <a:solidFill>
                <a:schemeClr val="bg1"/>
              </a:solidFill>
            </a:endParaRPr>
          </a:p>
          <a:p>
            <a:pPr lvl="1">
              <a:buFontTx/>
              <a:buChar char="-"/>
            </a:pPr>
            <a:r>
              <a:rPr lang="en-US" altLang="ko-KR" dirty="0" err="1">
                <a:solidFill>
                  <a:schemeClr val="bg1"/>
                </a:solidFill>
              </a:rPr>
              <a:t>vulkan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라이브러리 해제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86E000-49D8-4250-A829-9711F7311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20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36414A-F141-4B1F-8C13-A3A4967B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DD4656-7737-477E-AB2A-17CE604164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참조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Vulkan Cookbook</a:t>
            </a:r>
          </a:p>
          <a:p>
            <a:pPr>
              <a:buFontTx/>
              <a:buChar char="-"/>
            </a:pPr>
            <a:r>
              <a:rPr lang="en-US" altLang="ko-KR" dirty="0"/>
              <a:t>https://</a:t>
            </a:r>
            <a:r>
              <a:rPr lang="en-US" altLang="ko-KR" dirty="0" err="1"/>
              <a:t>www.khronos.org</a:t>
            </a:r>
            <a:r>
              <a:rPr lang="en-US" altLang="ko-KR" dirty="0"/>
              <a:t>/developers/library/2016-Vulkan-</a:t>
            </a:r>
            <a:r>
              <a:rPr lang="en-US" altLang="ko-KR" dirty="0" err="1"/>
              <a:t>DevU</a:t>
            </a:r>
            <a:r>
              <a:rPr lang="en-US" altLang="ko-KR"/>
              <a:t>-Seoul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AD7A9A-36C0-4A8C-90D2-A9A1A9CE64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0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519248" y="543951"/>
            <a:ext cx="11151917" cy="609398"/>
          </a:xfrm>
        </p:spPr>
        <p:txBody>
          <a:bodyPr/>
          <a:lstStyle/>
          <a:p>
            <a:r>
              <a:rPr lang="en-US" altLang="ko-KR" sz="4400" dirty="0" err="1"/>
              <a:t>vulkan</a:t>
            </a:r>
            <a:r>
              <a:rPr lang="en-US" altLang="ko-KR" sz="4400" b="1" dirty="0"/>
              <a:t>  </a:t>
            </a:r>
            <a:r>
              <a:rPr lang="ko-KR" altLang="en-US" sz="4400" dirty="0"/>
              <a:t>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71C6220-BC90-4043-A772-FABAE458D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4834" y="1337506"/>
            <a:ext cx="6971187" cy="4643995"/>
          </a:xfrm>
          <a:prstGeom prst="rect">
            <a:avLst/>
          </a:prstGeom>
        </p:spPr>
      </p:pic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519247" y="1447801"/>
            <a:ext cx="11151917" cy="4944532"/>
          </a:xfrm>
        </p:spPr>
        <p:txBody>
          <a:bodyPr/>
          <a:lstStyle/>
          <a:p>
            <a:r>
              <a:rPr lang="en-US" altLang="ko-KR" sz="2400" b="1" dirty="0"/>
              <a:t>Low CPU overhead</a:t>
            </a:r>
          </a:p>
          <a:p>
            <a:r>
              <a:rPr lang="en-US" altLang="ko-KR" sz="2400" b="1" dirty="0"/>
              <a:t>Multiplatform</a:t>
            </a:r>
          </a:p>
          <a:p>
            <a:r>
              <a:rPr lang="en-US" altLang="ko-KR" sz="2400" b="1" dirty="0"/>
              <a:t>Thin Driver</a:t>
            </a:r>
          </a:p>
          <a:p>
            <a:pPr marL="284162" lvl="1" indent="0">
              <a:buNone/>
            </a:pPr>
            <a:r>
              <a:rPr lang="ko-KR" altLang="en-US" sz="2000" dirty="0"/>
              <a:t>드라이버단 최소화</a:t>
            </a:r>
            <a:r>
              <a:rPr lang="en-US" altLang="ko-KR" sz="2000" dirty="0"/>
              <a:t>+</a:t>
            </a:r>
            <a:r>
              <a:rPr lang="ko-KR" altLang="en-US" sz="2000" dirty="0"/>
              <a:t>경량화</a:t>
            </a:r>
            <a:endParaRPr lang="en-US" altLang="ko-KR" sz="2000" dirty="0"/>
          </a:p>
          <a:p>
            <a:pPr marL="284162" lvl="1" indent="0">
              <a:buNone/>
            </a:pPr>
            <a:r>
              <a:rPr lang="ko-KR" altLang="en-US" sz="2000" dirty="0" err="1"/>
              <a:t>앱단에서</a:t>
            </a:r>
            <a:r>
              <a:rPr lang="ko-KR" altLang="en-US" sz="2000" dirty="0"/>
              <a:t> 최저화</a:t>
            </a:r>
            <a:r>
              <a:rPr lang="en-US" altLang="ko-KR" sz="2000" dirty="0"/>
              <a:t>+</a:t>
            </a:r>
            <a:r>
              <a:rPr lang="ko-KR" altLang="en-US" sz="2000" dirty="0"/>
              <a:t>메모리 관리</a:t>
            </a:r>
            <a:endParaRPr lang="en-US" altLang="ko-KR" sz="2000" dirty="0"/>
          </a:p>
          <a:p>
            <a:pPr marL="284162" lvl="1" indent="0">
              <a:buNone/>
            </a:pPr>
            <a:endParaRPr lang="en-US" altLang="ko-KR" sz="200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60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ED7EEA-66E8-4DC7-B2BE-51FE69330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248" y="543951"/>
            <a:ext cx="11151917" cy="609398"/>
          </a:xfrm>
        </p:spPr>
        <p:txBody>
          <a:bodyPr/>
          <a:lstStyle/>
          <a:p>
            <a:r>
              <a:rPr lang="en-US" altLang="ko-KR" sz="4400" dirty="0" err="1"/>
              <a:t>vulkan</a:t>
            </a:r>
            <a:r>
              <a:rPr lang="ko-KR" altLang="en-US" sz="4400" dirty="0"/>
              <a:t> 특징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43C5CF-9983-43BC-8475-EA320CAEA4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9248" y="1441495"/>
            <a:ext cx="11151917" cy="4944532"/>
          </a:xfrm>
        </p:spPr>
        <p:txBody>
          <a:bodyPr/>
          <a:lstStyle/>
          <a:p>
            <a:r>
              <a:rPr lang="en-US" altLang="ko-KR" sz="2400" dirty="0"/>
              <a:t>Low CPU Overhead</a:t>
            </a:r>
          </a:p>
          <a:p>
            <a:pPr lvl="1">
              <a:buFontTx/>
              <a:buChar char="-"/>
            </a:pPr>
            <a:r>
              <a:rPr lang="ko-KR" altLang="en-US" sz="2000" dirty="0" err="1"/>
              <a:t>저수준</a:t>
            </a:r>
            <a:r>
              <a:rPr lang="ko-KR" altLang="en-US" sz="2000" dirty="0"/>
              <a:t> </a:t>
            </a:r>
            <a:r>
              <a:rPr lang="en-US" altLang="ko-KR" sz="2000" dirty="0"/>
              <a:t>API</a:t>
            </a:r>
            <a:r>
              <a:rPr lang="ko-KR" altLang="en-US" sz="2000" dirty="0"/>
              <a:t>로써 </a:t>
            </a:r>
            <a:r>
              <a:rPr lang="ko-KR" altLang="en-US" sz="2000" dirty="0">
                <a:solidFill>
                  <a:srgbClr val="0070C0">
                    <a:alpha val="99000"/>
                  </a:srgbClr>
                </a:solidFill>
              </a:rPr>
              <a:t>불필요한 </a:t>
            </a:r>
            <a:r>
              <a:rPr lang="en-US" altLang="ko-KR" sz="2000" dirty="0">
                <a:solidFill>
                  <a:srgbClr val="0070C0">
                    <a:alpha val="99000"/>
                  </a:srgbClr>
                </a:solidFill>
              </a:rPr>
              <a:t>CPU overhead </a:t>
            </a:r>
            <a:r>
              <a:rPr lang="ko-KR" altLang="en-US" sz="2000" dirty="0">
                <a:solidFill>
                  <a:srgbClr val="0070C0">
                    <a:alpha val="99000"/>
                  </a:srgbClr>
                </a:solidFill>
              </a:rPr>
              <a:t>제거</a:t>
            </a:r>
            <a:endParaRPr lang="en-US" altLang="ko-KR" sz="2000" dirty="0">
              <a:solidFill>
                <a:srgbClr val="0070C0">
                  <a:alpha val="99000"/>
                </a:srgbClr>
              </a:solidFill>
            </a:endParaRPr>
          </a:p>
          <a:p>
            <a:pPr lvl="1">
              <a:buFontTx/>
              <a:buChar char="-"/>
            </a:pPr>
            <a:endParaRPr lang="en-US" altLang="ko-KR" sz="2000" dirty="0"/>
          </a:p>
          <a:p>
            <a:r>
              <a:rPr lang="en-US" altLang="ko-KR" sz="2400" dirty="0"/>
              <a:t>Multi-Core </a:t>
            </a:r>
            <a:r>
              <a:rPr lang="ko-KR" altLang="en-US" sz="2400" dirty="0"/>
              <a:t>효율성</a:t>
            </a:r>
            <a:endParaRPr lang="en-US" altLang="ko-KR" sz="2400" dirty="0"/>
          </a:p>
          <a:p>
            <a:pPr lvl="1">
              <a:buFontTx/>
              <a:buChar char="-"/>
            </a:pPr>
            <a:r>
              <a:rPr lang="ko-KR" altLang="en-US" sz="2000" dirty="0" err="1"/>
              <a:t>멀티스레드</a:t>
            </a:r>
            <a:r>
              <a:rPr lang="ko-KR" altLang="en-US" sz="2000" dirty="0"/>
              <a:t> 기반 </a:t>
            </a:r>
            <a:r>
              <a:rPr lang="en-US" altLang="ko-KR" sz="2000" dirty="0">
                <a:solidFill>
                  <a:srgbClr val="0070C0">
                    <a:alpha val="99000"/>
                  </a:srgbClr>
                </a:solidFill>
              </a:rPr>
              <a:t>multi-command queue </a:t>
            </a:r>
            <a:r>
              <a:rPr lang="ko-KR" altLang="en-US" sz="2000" dirty="0">
                <a:solidFill>
                  <a:srgbClr val="0070C0">
                    <a:alpha val="99000"/>
                  </a:srgbClr>
                </a:solidFill>
              </a:rPr>
              <a:t>방식</a:t>
            </a:r>
            <a:r>
              <a:rPr lang="ko-KR" altLang="en-US" sz="2000" dirty="0"/>
              <a:t> </a:t>
            </a:r>
            <a:r>
              <a:rPr lang="en-US" altLang="ko-KR" sz="2000" dirty="0"/>
              <a:t>-&gt; </a:t>
            </a:r>
            <a:r>
              <a:rPr lang="ko-KR" altLang="en-US" sz="2000" dirty="0"/>
              <a:t>병렬처리 가능</a:t>
            </a:r>
            <a:endParaRPr lang="en-US" altLang="ko-KR" sz="2000" dirty="0"/>
          </a:p>
          <a:p>
            <a:pPr lvl="1">
              <a:buFontTx/>
              <a:buChar char="-"/>
            </a:pPr>
            <a:endParaRPr lang="en-US" altLang="ko-KR" sz="2000" dirty="0"/>
          </a:p>
          <a:p>
            <a:r>
              <a:rPr lang="en-US" altLang="ko-KR" sz="2400" dirty="0"/>
              <a:t>Layer </a:t>
            </a:r>
            <a:r>
              <a:rPr lang="ko-KR" altLang="en-US" sz="2400" dirty="0"/>
              <a:t>구조</a:t>
            </a:r>
            <a:endParaRPr lang="en-US" altLang="ko-KR" sz="2400" dirty="0"/>
          </a:p>
          <a:p>
            <a:pPr lvl="1">
              <a:buFontTx/>
              <a:buChar char="-"/>
            </a:pPr>
            <a:r>
              <a:rPr lang="ko-KR" altLang="en-US" sz="2000" dirty="0"/>
              <a:t>여러 개의 </a:t>
            </a:r>
            <a:r>
              <a:rPr lang="en-US" altLang="ko-KR" sz="2000" dirty="0"/>
              <a:t>layer</a:t>
            </a:r>
            <a:r>
              <a:rPr lang="ko-KR" altLang="en-US" sz="2000" dirty="0"/>
              <a:t> 구성되는 구조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ko-KR" altLang="en-US" sz="2000" dirty="0">
                <a:solidFill>
                  <a:srgbClr val="0070C0">
                    <a:alpha val="99000"/>
                  </a:srgbClr>
                </a:solidFill>
              </a:rPr>
              <a:t>필요한 </a:t>
            </a:r>
            <a:r>
              <a:rPr lang="en-US" altLang="ko-KR" sz="2000" dirty="0">
                <a:solidFill>
                  <a:srgbClr val="0070C0">
                    <a:alpha val="99000"/>
                  </a:srgbClr>
                </a:solidFill>
              </a:rPr>
              <a:t>layer </a:t>
            </a:r>
            <a:r>
              <a:rPr lang="ko-KR" altLang="en-US" sz="2000" dirty="0">
                <a:solidFill>
                  <a:srgbClr val="0070C0">
                    <a:alpha val="99000"/>
                  </a:srgbClr>
                </a:solidFill>
              </a:rPr>
              <a:t>활성화</a:t>
            </a:r>
            <a:r>
              <a:rPr lang="en-US" altLang="ko-KR" sz="2000" dirty="0">
                <a:solidFill>
                  <a:srgbClr val="0070C0">
                    <a:alpha val="99000"/>
                  </a:srgbClr>
                </a:solidFill>
              </a:rPr>
              <a:t>  </a:t>
            </a:r>
            <a:r>
              <a:rPr lang="en-US" altLang="ko-KR" sz="2000" dirty="0"/>
              <a:t>[ex) </a:t>
            </a:r>
            <a:r>
              <a:rPr lang="ko-KR" altLang="en-US" sz="2000" dirty="0"/>
              <a:t>디버그</a:t>
            </a:r>
            <a:r>
              <a:rPr lang="en-US" altLang="ko-KR" sz="2000" dirty="0"/>
              <a:t>, </a:t>
            </a:r>
            <a:r>
              <a:rPr lang="ko-KR" altLang="en-US" sz="2000" dirty="0"/>
              <a:t>에러체크</a:t>
            </a:r>
            <a:r>
              <a:rPr lang="en-US" altLang="ko-KR" sz="2000" dirty="0"/>
              <a:t>]</a:t>
            </a:r>
          </a:p>
          <a:p>
            <a:pPr lvl="1">
              <a:buFontTx/>
              <a:buChar char="-"/>
            </a:pPr>
            <a:endParaRPr lang="en-US" altLang="ko-KR" sz="2000" dirty="0"/>
          </a:p>
          <a:p>
            <a:r>
              <a:rPr lang="en-US" altLang="ko-KR" sz="2400" dirty="0" err="1"/>
              <a:t>SPIR</a:t>
            </a:r>
            <a:r>
              <a:rPr lang="en-US" altLang="ko-KR" sz="2400" dirty="0"/>
              <a:t>-V</a:t>
            </a:r>
          </a:p>
          <a:p>
            <a:pPr lvl="1">
              <a:buFontTx/>
              <a:buChar char="-"/>
            </a:pPr>
            <a:r>
              <a:rPr lang="ko-KR" altLang="en-US" sz="2000" dirty="0" err="1">
                <a:solidFill>
                  <a:srgbClr val="0070C0">
                    <a:alpha val="99000"/>
                  </a:srgbClr>
                </a:solidFill>
              </a:rPr>
              <a:t>플래폼</a:t>
            </a:r>
            <a:r>
              <a:rPr lang="ko-KR" altLang="en-US" sz="2000" dirty="0">
                <a:solidFill>
                  <a:srgbClr val="0070C0">
                    <a:alpha val="99000"/>
                  </a:srgbClr>
                </a:solidFill>
              </a:rPr>
              <a:t> 독립적</a:t>
            </a:r>
            <a:endParaRPr lang="en-US" altLang="ko-KR" sz="2000" dirty="0">
              <a:solidFill>
                <a:srgbClr val="0070C0">
                  <a:alpha val="99000"/>
                </a:srgbClr>
              </a:solidFill>
            </a:endParaRPr>
          </a:p>
          <a:p>
            <a:pPr lvl="1">
              <a:buFontTx/>
              <a:buChar char="-"/>
            </a:pPr>
            <a:r>
              <a:rPr lang="en-US" altLang="ko-KR" sz="2000" dirty="0" err="1"/>
              <a:t>glsl</a:t>
            </a:r>
            <a:r>
              <a:rPr lang="en-US" altLang="ko-KR" sz="2000" dirty="0"/>
              <a:t> -&gt; </a:t>
            </a:r>
            <a:r>
              <a:rPr lang="en-US" altLang="ko-KR" sz="2000" dirty="0" err="1"/>
              <a:t>SPIR</a:t>
            </a:r>
            <a:r>
              <a:rPr lang="en-US" altLang="ko-KR" sz="2000" dirty="0"/>
              <a:t>-V </a:t>
            </a:r>
            <a:r>
              <a:rPr lang="ko-KR" altLang="en-US" sz="2000" dirty="0"/>
              <a:t>로 변환 가능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ko-KR" altLang="en-US" sz="2000" dirty="0">
                <a:solidFill>
                  <a:srgbClr val="0070C0">
                    <a:alpha val="99000"/>
                  </a:srgbClr>
                </a:solidFill>
              </a:rPr>
              <a:t>미리 </a:t>
            </a:r>
            <a:r>
              <a:rPr lang="ko-KR" altLang="en-US" sz="2000" dirty="0" err="1">
                <a:solidFill>
                  <a:srgbClr val="0070C0">
                    <a:alpha val="99000"/>
                  </a:srgbClr>
                </a:solidFill>
              </a:rPr>
              <a:t>컴파일된</a:t>
            </a:r>
            <a:r>
              <a:rPr lang="ko-KR" altLang="en-US" sz="2000" dirty="0">
                <a:solidFill>
                  <a:srgbClr val="0070C0">
                    <a:alpha val="99000"/>
                  </a:srgbClr>
                </a:solidFill>
              </a:rPr>
              <a:t> </a:t>
            </a:r>
            <a:r>
              <a:rPr lang="en-US" altLang="ko-KR" sz="2000" dirty="0">
                <a:solidFill>
                  <a:srgbClr val="0070C0">
                    <a:alpha val="99000"/>
                  </a:srgbClr>
                </a:solidFill>
              </a:rPr>
              <a:t>shader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259912-5A34-42FC-B498-F7CE199C4F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6031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BCE283-B8AA-4EA4-9A42-ECDB5B2B44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b="1" dirty="0"/>
              <a:t>Enabling</a:t>
            </a:r>
            <a:r>
              <a:rPr lang="ko-KR" altLang="en-US" b="1" dirty="0"/>
              <a:t> </a:t>
            </a:r>
            <a:r>
              <a:rPr lang="en-US" altLang="ko-KR" b="1" dirty="0"/>
              <a:t>validation</a:t>
            </a:r>
            <a:r>
              <a:rPr lang="ko-KR" altLang="en-US" b="1" dirty="0"/>
              <a:t> </a:t>
            </a:r>
            <a:r>
              <a:rPr lang="en-US" altLang="ko-KR" b="1" dirty="0"/>
              <a:t>layers</a:t>
            </a:r>
          </a:p>
          <a:p>
            <a:pPr lvl="1">
              <a:buFontTx/>
              <a:buChar char="-"/>
            </a:pPr>
            <a:r>
              <a:rPr lang="en-US" altLang="ko-KR" dirty="0" err="1"/>
              <a:t>vulkan</a:t>
            </a:r>
            <a:r>
              <a:rPr lang="ko-KR" altLang="en-US" dirty="0"/>
              <a:t> 퍼포먼스를 위해 상태 및 에러 체크 최소화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개발 시 디버깅이 힘들어진다</a:t>
            </a:r>
            <a:r>
              <a:rPr lang="en-US" altLang="ko-KR" dirty="0"/>
              <a:t>.</a:t>
            </a:r>
          </a:p>
          <a:p>
            <a:pPr lvl="1">
              <a:buFontTx/>
              <a:buChar char="-"/>
            </a:pPr>
            <a:r>
              <a:rPr lang="ko-KR" altLang="en-US" dirty="0"/>
              <a:t>이를 위해 레이어를 구성해서 필요시 활성화 한다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1A411A-F0E4-4412-B833-E13F4A5612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E78644-7D8B-4D51-BDB0-D4C91E35E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8213" y="1600529"/>
            <a:ext cx="1888644" cy="416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7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11384B-663F-47B3-AD91-7995BB0398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741362" lvl="1" indent="-457200">
              <a:buAutoNum type="arabicPeriod"/>
            </a:pPr>
            <a:r>
              <a:rPr lang="en-US" altLang="ko-KR" dirty="0" err="1">
                <a:solidFill>
                  <a:srgbClr val="0070C0">
                    <a:alpha val="99000"/>
                  </a:srgbClr>
                </a:solidFill>
              </a:rPr>
              <a:t>vulkan</a:t>
            </a:r>
            <a:r>
              <a:rPr lang="en-US" altLang="ko-KR" dirty="0">
                <a:solidFill>
                  <a:srgbClr val="0070C0">
                    <a:alpha val="99000"/>
                  </a:srgbClr>
                </a:solidFill>
              </a:rPr>
              <a:t> </a:t>
            </a: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라이브러리 연결</a:t>
            </a:r>
            <a:endParaRPr lang="en-US" altLang="ko-KR" dirty="0">
              <a:solidFill>
                <a:srgbClr val="0070C0">
                  <a:alpha val="99000"/>
                </a:srgbClr>
              </a:solidFill>
            </a:endParaRPr>
          </a:p>
          <a:p>
            <a:pPr marL="741362" lvl="1" indent="-457200">
              <a:buAutoNum type="arabicPeriod"/>
            </a:pPr>
            <a:r>
              <a:rPr lang="en-US" altLang="ko-KR" dirty="0" err="1">
                <a:solidFill>
                  <a:srgbClr val="0070C0">
                    <a:alpha val="99000"/>
                  </a:srgbClr>
                </a:solidFill>
              </a:rPr>
              <a:t>vulkan</a:t>
            </a: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 </a:t>
            </a:r>
            <a:r>
              <a:rPr lang="en-US" altLang="ko-KR" dirty="0">
                <a:solidFill>
                  <a:srgbClr val="0070C0">
                    <a:alpha val="99000"/>
                  </a:srgbClr>
                </a:solidFill>
              </a:rPr>
              <a:t>API </a:t>
            </a: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함수 로딩</a:t>
            </a:r>
            <a:endParaRPr lang="en-US" altLang="ko-KR" dirty="0">
              <a:solidFill>
                <a:srgbClr val="0070C0">
                  <a:alpha val="99000"/>
                </a:srgbClr>
              </a:solidFill>
            </a:endParaRPr>
          </a:p>
          <a:p>
            <a:pPr marL="741362" lvl="1" indent="-457200">
              <a:buAutoNum type="arabicPeriod"/>
            </a:pPr>
            <a:r>
              <a:rPr lang="ko-KR" altLang="en-US" dirty="0"/>
              <a:t>인스턴스 생성</a:t>
            </a:r>
            <a:endParaRPr lang="en-US" altLang="ko-KR" dirty="0"/>
          </a:p>
          <a:p>
            <a:pPr marL="741362" lvl="1" indent="-457200">
              <a:buAutoNum type="arabicPeriod"/>
            </a:pPr>
            <a:r>
              <a:rPr lang="ko-KR" altLang="en-US" dirty="0"/>
              <a:t>물리</a:t>
            </a:r>
            <a:r>
              <a:rPr lang="en-US" altLang="ko-KR" dirty="0"/>
              <a:t>(Physical)</a:t>
            </a:r>
            <a:r>
              <a:rPr lang="ko-KR" altLang="en-US" dirty="0"/>
              <a:t> 디바이스 선택</a:t>
            </a:r>
            <a:endParaRPr lang="en-US" altLang="ko-KR" dirty="0"/>
          </a:p>
          <a:p>
            <a:pPr marL="741362" lvl="1" indent="-457200">
              <a:buAutoNum type="arabicPeriod"/>
            </a:pPr>
            <a:r>
              <a:rPr lang="ko-KR" altLang="en-US" dirty="0"/>
              <a:t>논리</a:t>
            </a:r>
            <a:r>
              <a:rPr lang="en-US" altLang="ko-KR" dirty="0"/>
              <a:t>(Logical) </a:t>
            </a:r>
            <a:r>
              <a:rPr lang="ko-KR" altLang="en-US" dirty="0"/>
              <a:t>디바이스 생성</a:t>
            </a:r>
            <a:endParaRPr lang="en-US" altLang="ko-KR" dirty="0"/>
          </a:p>
          <a:p>
            <a:pPr marL="741362" lvl="1" indent="-457200">
              <a:buAutoNum type="arabicPeriod"/>
            </a:pPr>
            <a:r>
              <a:rPr lang="en-US" altLang="ko-KR" dirty="0"/>
              <a:t>...</a:t>
            </a:r>
          </a:p>
          <a:p>
            <a:pPr marL="741362" lvl="1" indent="-457200">
              <a:buAutoNum type="arabicPeriod"/>
            </a:pPr>
            <a:r>
              <a:rPr lang="ko-KR" altLang="en-US" dirty="0"/>
              <a:t>논리</a:t>
            </a:r>
            <a:r>
              <a:rPr lang="en-US" altLang="ko-KR" dirty="0"/>
              <a:t>(Logical) </a:t>
            </a:r>
            <a:r>
              <a:rPr lang="ko-KR" altLang="en-US" dirty="0"/>
              <a:t>디바이스 파괴</a:t>
            </a:r>
            <a:endParaRPr lang="en-US" altLang="ko-KR" dirty="0"/>
          </a:p>
          <a:p>
            <a:pPr marL="741362" lvl="1" indent="-457200">
              <a:buAutoNum type="arabicPeriod"/>
            </a:pPr>
            <a:r>
              <a:rPr lang="ko-KR" altLang="en-US" dirty="0"/>
              <a:t>인스턴스 파괴</a:t>
            </a:r>
            <a:endParaRPr lang="en-US" altLang="ko-KR" dirty="0"/>
          </a:p>
          <a:p>
            <a:pPr marL="741362" lvl="1" indent="-457200">
              <a:buAutoNum type="arabicPeriod"/>
            </a:pPr>
            <a:r>
              <a:rPr lang="en-US" altLang="ko-KR" dirty="0" err="1">
                <a:solidFill>
                  <a:srgbClr val="0070C0">
                    <a:alpha val="99000"/>
                  </a:srgbClr>
                </a:solidFill>
              </a:rPr>
              <a:t>vulkan</a:t>
            </a:r>
            <a:r>
              <a:rPr lang="en-US" altLang="ko-KR" dirty="0">
                <a:solidFill>
                  <a:srgbClr val="0070C0">
                    <a:alpha val="99000"/>
                  </a:srgbClr>
                </a:solidFill>
              </a:rPr>
              <a:t> </a:t>
            </a:r>
            <a:r>
              <a:rPr lang="ko-KR" altLang="en-US" dirty="0">
                <a:solidFill>
                  <a:srgbClr val="0070C0">
                    <a:alpha val="99000"/>
                  </a:srgbClr>
                </a:solidFill>
              </a:rPr>
              <a:t>라이브러리 해제</a:t>
            </a:r>
            <a:endParaRPr lang="en-US" altLang="ko-KR" dirty="0">
              <a:solidFill>
                <a:srgbClr val="0070C0">
                  <a:alpha val="99000"/>
                </a:srgbClr>
              </a:solidFill>
            </a:endParaRPr>
          </a:p>
          <a:p>
            <a:pPr marL="741362" lvl="1" indent="-457200">
              <a:buAutoNum type="arabicPeriod"/>
            </a:pPr>
            <a:endParaRPr lang="en-US" altLang="ko-KR" dirty="0"/>
          </a:p>
          <a:p>
            <a:pPr marL="741362" lvl="1" indent="-457200">
              <a:buAutoNum type="arabicPeriod"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5304B8-2C62-438E-A6C9-9EC980CE09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59C07A94-EF81-48A6-AFA8-B294FA865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248" y="543951"/>
            <a:ext cx="11151917" cy="609398"/>
          </a:xfrm>
        </p:spPr>
        <p:txBody>
          <a:bodyPr/>
          <a:lstStyle/>
          <a:p>
            <a:r>
              <a:rPr lang="en-US" altLang="ko-KR" sz="4400" b="1" dirty="0" err="1"/>
              <a:t>vulkan</a:t>
            </a:r>
            <a:r>
              <a:rPr lang="en-US" altLang="ko-KR" sz="4400" b="1" dirty="0"/>
              <a:t> </a:t>
            </a:r>
            <a:r>
              <a:rPr lang="en-US" altLang="ko-KR" sz="4400" b="1" dirty="0" err="1"/>
              <a:t>bolier</a:t>
            </a:r>
            <a:r>
              <a:rPr lang="en-US" altLang="ko-KR" sz="4400" b="1" dirty="0"/>
              <a:t> plate 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91482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A364B4-09C6-4892-A71C-ADA07792A6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9248" y="870857"/>
            <a:ext cx="11151917" cy="5521476"/>
          </a:xfrm>
        </p:spPr>
        <p:txBody>
          <a:bodyPr/>
          <a:lstStyle/>
          <a:p>
            <a:r>
              <a:rPr lang="en-US" altLang="ko-KR" dirty="0" err="1"/>
              <a:t>vulkan</a:t>
            </a:r>
            <a:r>
              <a:rPr lang="ko-KR" altLang="en-US" dirty="0"/>
              <a:t> 라이브러리 연결</a:t>
            </a:r>
            <a:r>
              <a:rPr lang="en-US" altLang="ko-KR" dirty="0"/>
              <a:t>/</a:t>
            </a:r>
            <a:r>
              <a:rPr lang="ko-KR" altLang="en-US" dirty="0"/>
              <a:t>해제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B22D27-2D2C-409B-8892-CF6770617C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AE328B5-7E81-4B12-83DC-1303E76D5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90" y="1667556"/>
            <a:ext cx="8067675" cy="23907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90075D7-AC6E-4507-9A06-7D0A20592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90" y="4449233"/>
            <a:ext cx="657225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07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D024AF-FACC-4E40-9865-466FFA845B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9248" y="1088571"/>
            <a:ext cx="11151917" cy="5303762"/>
          </a:xfrm>
        </p:spPr>
        <p:txBody>
          <a:bodyPr/>
          <a:lstStyle/>
          <a:p>
            <a:r>
              <a:rPr lang="en-US" altLang="ko-KR" dirty="0" err="1"/>
              <a:t>vulkan</a:t>
            </a:r>
            <a:r>
              <a:rPr lang="en-US" altLang="ko-KR" dirty="0"/>
              <a:t> API </a:t>
            </a:r>
            <a:r>
              <a:rPr lang="ko-KR" altLang="en-US" dirty="0"/>
              <a:t>함수 로딩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 err="1"/>
              <a:t>vulkan.h</a:t>
            </a:r>
            <a:r>
              <a:rPr lang="ko-KR" altLang="en-US" dirty="0"/>
              <a:t> 함수 타입 정의</a:t>
            </a: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어플리케이션에서 동적으로 함수 포인터 로드 </a:t>
            </a:r>
            <a:r>
              <a:rPr lang="en-US" altLang="ko-KR" dirty="0"/>
              <a:t>(</a:t>
            </a:r>
            <a:r>
              <a:rPr lang="ko-KR" altLang="en-US" dirty="0"/>
              <a:t>매크로 사용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 err="1">
                <a:solidFill>
                  <a:srgbClr val="0070C0">
                    <a:alpha val="99000"/>
                  </a:srgbClr>
                </a:solidFill>
              </a:rPr>
              <a:t>EXPORTED_VULKAN_FUNCTION</a:t>
            </a:r>
            <a:r>
              <a:rPr lang="en-US" altLang="ko-KR" dirty="0">
                <a:solidFill>
                  <a:srgbClr val="0070C0">
                    <a:alpha val="99000"/>
                  </a:srgbClr>
                </a:solidFill>
              </a:rPr>
              <a:t>( </a:t>
            </a:r>
            <a:r>
              <a:rPr lang="en-US" altLang="ko-KR" dirty="0" err="1">
                <a:solidFill>
                  <a:srgbClr val="0070C0">
                    <a:alpha val="99000"/>
                  </a:srgbClr>
                </a:solidFill>
              </a:rPr>
              <a:t>vkGetInstanceProcAddr</a:t>
            </a:r>
            <a:r>
              <a:rPr lang="en-US" altLang="ko-KR" dirty="0">
                <a:solidFill>
                  <a:srgbClr val="0070C0">
                    <a:alpha val="99000"/>
                  </a:srgbClr>
                </a:solidFill>
              </a:rPr>
              <a:t> )</a:t>
            </a:r>
          </a:p>
          <a:p>
            <a:pPr lvl="1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E66B29-44EE-4C9C-9BD3-43371576CE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F928B47-2EE8-4B4F-A369-CD7B2A0B2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219" y="1937655"/>
            <a:ext cx="5514975" cy="381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E4E6BCD-C543-4A77-A2B3-E61A983C8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19" y="3639460"/>
            <a:ext cx="70485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479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678011-8773-4DB6-AB39-4396C9D708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9248" y="957943"/>
            <a:ext cx="11151917" cy="5434390"/>
          </a:xfrm>
        </p:spPr>
        <p:txBody>
          <a:bodyPr/>
          <a:lstStyle/>
          <a:p>
            <a:r>
              <a:rPr lang="en-US" altLang="ko-KR" b="1" dirty="0" err="1"/>
              <a:t>vulkan</a:t>
            </a:r>
            <a:r>
              <a:rPr lang="en-US" altLang="ko-KR" b="1" dirty="0"/>
              <a:t> </a:t>
            </a:r>
            <a:r>
              <a:rPr lang="ko-KR" altLang="en-US" b="1" dirty="0"/>
              <a:t>함수 </a:t>
            </a:r>
            <a:endParaRPr lang="en-US" altLang="ko-KR" b="1" dirty="0"/>
          </a:p>
          <a:p>
            <a:pPr marL="514350" indent="-514350">
              <a:buAutoNum type="arabicPeriod"/>
            </a:pPr>
            <a:r>
              <a:rPr lang="en-US" altLang="ko-KR" dirty="0"/>
              <a:t>global-level</a:t>
            </a:r>
          </a:p>
          <a:p>
            <a:pPr marL="576262" lvl="1" indent="-342900">
              <a:buFontTx/>
              <a:buChar char="-"/>
            </a:pPr>
            <a:r>
              <a:rPr lang="ko-KR" altLang="en-US" sz="2000" dirty="0"/>
              <a:t>처음 로드</a:t>
            </a:r>
            <a:endParaRPr lang="en-US" altLang="ko-KR" sz="2000" dirty="0"/>
          </a:p>
          <a:p>
            <a:pPr marL="576262" lvl="1" indent="-342900">
              <a:buFontTx/>
              <a:buChar char="-"/>
            </a:pPr>
            <a:r>
              <a:rPr lang="ko-KR" altLang="en-US" sz="2000" dirty="0"/>
              <a:t>인스턴스 생성</a:t>
            </a:r>
            <a:endParaRPr lang="en-US" altLang="ko-KR" sz="2000" dirty="0"/>
          </a:p>
          <a:p>
            <a:pPr marL="576262" lvl="1" indent="-342900">
              <a:buFontTx/>
              <a:buChar char="-"/>
            </a:pPr>
            <a:endParaRPr lang="en-US" altLang="ko-KR" sz="100" dirty="0"/>
          </a:p>
          <a:p>
            <a:pPr marL="514350" indent="-514350">
              <a:buAutoNum type="arabicPeriod"/>
            </a:pPr>
            <a:r>
              <a:rPr lang="en-US" altLang="ko-KR" dirty="0"/>
              <a:t>instance-level</a:t>
            </a:r>
          </a:p>
          <a:p>
            <a:pPr marL="576262" lvl="1" indent="-342900">
              <a:buFontTx/>
              <a:buChar char="-"/>
            </a:pPr>
            <a:r>
              <a:rPr lang="ko-KR" altLang="en-US" sz="2000" dirty="0"/>
              <a:t>논리 디바이스 생성을 위한 함수</a:t>
            </a:r>
            <a:endParaRPr lang="en-US" altLang="ko-KR" sz="2000" dirty="0"/>
          </a:p>
          <a:p>
            <a:pPr marL="576262" lvl="1" indent="-342900">
              <a:buFontTx/>
              <a:buChar char="-"/>
            </a:pPr>
            <a:r>
              <a:rPr lang="en-US" altLang="ko-KR" sz="2000" dirty="0" err="1"/>
              <a:t>DXGI</a:t>
            </a:r>
            <a:r>
              <a:rPr lang="en-US" altLang="ko-KR" sz="2000" dirty="0"/>
              <a:t>?</a:t>
            </a:r>
          </a:p>
          <a:p>
            <a:pPr marL="576262" lvl="1" indent="-342900">
              <a:buFontTx/>
              <a:buChar char="-"/>
            </a:pPr>
            <a:endParaRPr lang="en-US" altLang="ko-KR" sz="100" dirty="0"/>
          </a:p>
          <a:p>
            <a:pPr marL="514350" indent="-514350">
              <a:buAutoNum type="arabicPeriod"/>
            </a:pPr>
            <a:r>
              <a:rPr lang="en-US" altLang="ko-KR" dirty="0"/>
              <a:t>device-level</a:t>
            </a:r>
          </a:p>
          <a:p>
            <a:pPr marL="233362" lvl="1" indent="0">
              <a:buNone/>
            </a:pPr>
            <a:r>
              <a:rPr lang="en-US" altLang="ko-KR" sz="2000" dirty="0"/>
              <a:t>- </a:t>
            </a:r>
            <a:r>
              <a:rPr lang="ko-KR" altLang="en-US" sz="2000" dirty="0"/>
              <a:t>전반적인 그래픽 디바이스 관련 함수</a:t>
            </a:r>
            <a:endParaRPr lang="en-US" altLang="ko-KR" sz="2000" dirty="0"/>
          </a:p>
          <a:p>
            <a:pPr marL="233362" lvl="1" indent="0">
              <a:buNone/>
            </a:pPr>
            <a:r>
              <a:rPr lang="en-US" altLang="ko-KR" sz="2000" dirty="0"/>
              <a:t>- </a:t>
            </a:r>
            <a:r>
              <a:rPr lang="ko-KR" altLang="en-US" sz="2000" dirty="0" err="1"/>
              <a:t>드로윙</a:t>
            </a:r>
            <a:r>
              <a:rPr lang="ko-KR" altLang="en-US" sz="2000" dirty="0"/>
              <a:t> </a:t>
            </a:r>
            <a:r>
              <a:rPr lang="en-US" altLang="ko-KR" sz="2000" dirty="0"/>
              <a:t>/ </a:t>
            </a:r>
            <a:r>
              <a:rPr lang="ko-KR" altLang="en-US" sz="2000" dirty="0" err="1"/>
              <a:t>쉐이더</a:t>
            </a:r>
            <a:r>
              <a:rPr lang="ko-KR" altLang="en-US" sz="2000" dirty="0"/>
              <a:t> 모듈 생성 </a:t>
            </a:r>
            <a:r>
              <a:rPr lang="en-US" altLang="ko-KR" sz="2000" dirty="0"/>
              <a:t>/ </a:t>
            </a:r>
            <a:r>
              <a:rPr lang="ko-KR" altLang="en-US" sz="2000" dirty="0"/>
              <a:t>이미지 생성 등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30C28-E953-4168-AE8E-5BE0D82EAC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92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17FAB8-42C1-4FF4-90A2-F52B647A24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9248" y="1284514"/>
            <a:ext cx="11151917" cy="5107819"/>
          </a:xfrm>
        </p:spPr>
        <p:txBody>
          <a:bodyPr/>
          <a:lstStyle/>
          <a:p>
            <a:r>
              <a:rPr lang="ko-KR" altLang="en-US" b="1" dirty="0"/>
              <a:t>인스턴스</a:t>
            </a:r>
            <a:endParaRPr lang="en-US" altLang="ko-KR" b="1" dirty="0"/>
          </a:p>
          <a:p>
            <a:pPr lvl="1">
              <a:buFontTx/>
              <a:buChar char="-"/>
            </a:pPr>
            <a:r>
              <a:rPr lang="en-US" altLang="ko-KR" dirty="0" err="1"/>
              <a:t>vulkan</a:t>
            </a:r>
            <a:r>
              <a:rPr lang="en-US" altLang="ko-KR" dirty="0"/>
              <a:t> </a:t>
            </a:r>
            <a:r>
              <a:rPr lang="ko-KR" altLang="en-US" dirty="0"/>
              <a:t>과 어플리케이션 간  </a:t>
            </a:r>
            <a:r>
              <a:rPr lang="en-US" altLang="ko-KR" dirty="0"/>
              <a:t>connection </a:t>
            </a:r>
            <a:r>
              <a:rPr lang="ko-KR" altLang="en-US" dirty="0"/>
              <a:t>역할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어플리케이션 정보 </a:t>
            </a:r>
            <a:r>
              <a:rPr lang="en-US" altLang="ko-KR" dirty="0"/>
              <a:t>+ </a:t>
            </a:r>
            <a:r>
              <a:rPr lang="ko-KR" altLang="en-US" dirty="0"/>
              <a:t>인스턴스 레이어</a:t>
            </a:r>
            <a:r>
              <a:rPr lang="en-US" altLang="ko-KR" dirty="0"/>
              <a:t>/</a:t>
            </a:r>
            <a:r>
              <a:rPr lang="ko-KR" altLang="en-US" dirty="0"/>
              <a:t>확장 정보로 구성</a:t>
            </a: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r>
              <a:rPr lang="ko-KR" altLang="en-US" b="1" dirty="0"/>
              <a:t>인스턴스 생성</a:t>
            </a:r>
            <a:endParaRPr lang="en-US" altLang="ko-KR" b="1" dirty="0"/>
          </a:p>
          <a:p>
            <a:pPr marL="741362" lvl="1" indent="-457200">
              <a:buAutoNum type="arabicPeriod"/>
            </a:pPr>
            <a:r>
              <a:rPr lang="en-US" altLang="ko-KR" dirty="0"/>
              <a:t>Enable</a:t>
            </a:r>
            <a:r>
              <a:rPr lang="ko-KR" altLang="en-US" dirty="0"/>
              <a:t> </a:t>
            </a:r>
            <a:r>
              <a:rPr lang="en-US" altLang="ko-KR" dirty="0"/>
              <a:t>instance</a:t>
            </a:r>
            <a:r>
              <a:rPr lang="ko-KR" altLang="en-US" dirty="0"/>
              <a:t> </a:t>
            </a:r>
            <a:r>
              <a:rPr lang="en-US" altLang="ko-KR" dirty="0"/>
              <a:t>layer</a:t>
            </a:r>
            <a:r>
              <a:rPr lang="ko-KR" altLang="en-US" dirty="0"/>
              <a:t> </a:t>
            </a:r>
            <a:r>
              <a:rPr lang="en-US" altLang="ko-KR" dirty="0"/>
              <a:t>/</a:t>
            </a:r>
            <a:r>
              <a:rPr lang="ko-KR" altLang="en-US" dirty="0"/>
              <a:t> </a:t>
            </a:r>
            <a:r>
              <a:rPr lang="en-US" altLang="ko-KR" dirty="0"/>
              <a:t>extension</a:t>
            </a:r>
          </a:p>
          <a:p>
            <a:pPr marL="850900" lvl="2" indent="-342900">
              <a:buFontTx/>
              <a:buChar char="-"/>
            </a:pPr>
            <a:r>
              <a:rPr lang="en-US" altLang="ko-KR" dirty="0"/>
              <a:t>instance layer </a:t>
            </a:r>
            <a:r>
              <a:rPr lang="ko-KR" altLang="en-US" dirty="0"/>
              <a:t>지원 여부 체크</a:t>
            </a:r>
            <a:endParaRPr lang="en-US" altLang="ko-KR" dirty="0"/>
          </a:p>
          <a:p>
            <a:pPr marL="850900" lvl="2" indent="-342900">
              <a:buFontTx/>
              <a:buChar char="-"/>
            </a:pPr>
            <a:r>
              <a:rPr lang="en-US" altLang="ko-KR" dirty="0"/>
              <a:t>instance extension </a:t>
            </a:r>
            <a:r>
              <a:rPr lang="ko-KR" altLang="en-US" dirty="0"/>
              <a:t>지원 여부 체크</a:t>
            </a:r>
            <a:endParaRPr lang="en-US" altLang="ko-KR" dirty="0"/>
          </a:p>
          <a:p>
            <a:pPr marL="741362" lvl="1" indent="-457200">
              <a:buAutoNum type="arabicPeriod"/>
            </a:pPr>
            <a:r>
              <a:rPr lang="en-US" altLang="ko-KR" dirty="0"/>
              <a:t>Create instance</a:t>
            </a:r>
          </a:p>
          <a:p>
            <a:pPr marL="850900" lvl="2" indent="-342900">
              <a:buFontTx/>
              <a:buChar char="-"/>
            </a:pPr>
            <a:r>
              <a:rPr lang="ko-KR" altLang="en-US" dirty="0"/>
              <a:t>어플리케이션 정보 설정</a:t>
            </a:r>
            <a:endParaRPr lang="en-US" altLang="ko-KR" dirty="0"/>
          </a:p>
          <a:p>
            <a:pPr marL="850900" lvl="2" indent="-342900">
              <a:buFontTx/>
              <a:buChar char="-"/>
            </a:pPr>
            <a:r>
              <a:rPr lang="en-US" altLang="ko-KR" dirty="0"/>
              <a:t>instance layer/extension </a:t>
            </a:r>
            <a:r>
              <a:rPr lang="ko-KR" altLang="en-US" dirty="0"/>
              <a:t>정보 설정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5C65EF4-BD24-4E50-AEA0-2C5F2C73F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5C536E-FA7B-40DC-A296-D7EC18490057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239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etro_TT_Blue_16x9_02-12">
  <a:themeElements>
    <a:clrScheme name="DPE">
      <a:dk1>
        <a:srgbClr val="000000"/>
      </a:dk1>
      <a:lt1>
        <a:srgbClr val="FFFFFF"/>
      </a:lt1>
      <a:dk2>
        <a:srgbClr val="0072C6"/>
      </a:dk2>
      <a:lt2>
        <a:srgbClr val="61DDFF"/>
      </a:lt2>
      <a:accent1>
        <a:srgbClr val="00BCF2"/>
      </a:accent1>
      <a:accent2>
        <a:srgbClr val="7FBA00"/>
      </a:accent2>
      <a:accent3>
        <a:srgbClr val="FF8C00"/>
      </a:accent3>
      <a:accent4>
        <a:srgbClr val="B4009E"/>
      </a:accent4>
      <a:accent5>
        <a:srgbClr val="55D455"/>
      </a:accent5>
      <a:accent6>
        <a:srgbClr val="FFB900"/>
      </a:accent6>
      <a:hlink>
        <a:srgbClr val="003963"/>
      </a:hlink>
      <a:folHlink>
        <a:srgbClr val="0072C6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>
          <a:solidFill>
            <a:schemeClr val="bg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oval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2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18433</TotalTime>
  <Words>392</Words>
  <Application>Microsoft Office PowerPoint</Application>
  <PresentationFormat>와이드스크린</PresentationFormat>
  <Paragraphs>117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맑은 고딕</vt:lpstr>
      <vt:lpstr>Wingdings</vt:lpstr>
      <vt:lpstr>Segoe UI Light</vt:lpstr>
      <vt:lpstr>Segoe UI</vt:lpstr>
      <vt:lpstr>Arial</vt:lpstr>
      <vt:lpstr>Calibri</vt:lpstr>
      <vt:lpstr>Metro_TT_Blue_16x9_02-12</vt:lpstr>
      <vt:lpstr>Graphics Study </vt:lpstr>
      <vt:lpstr>vulkan  소개</vt:lpstr>
      <vt:lpstr>vulkan 특징</vt:lpstr>
      <vt:lpstr>PowerPoint 프레젠테이션</vt:lpstr>
      <vt:lpstr>vulkan bolier plate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Ye Jin Koo</dc:creator>
  <cp:lastModifiedBy>Heegyo Jung</cp:lastModifiedBy>
  <cp:revision>468</cp:revision>
  <dcterms:created xsi:type="dcterms:W3CDTF">2014-11-18T06:53:54Z</dcterms:created>
  <dcterms:modified xsi:type="dcterms:W3CDTF">2018-03-12T02:08:56Z</dcterms:modified>
</cp:coreProperties>
</file>